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</p:sldIdLst>
  <p:sldSz cx="1043940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0" userDrawn="1">
          <p15:clr>
            <a:srgbClr val="A4A3A4"/>
          </p15:clr>
        </p15:guide>
        <p15:guide id="2" pos="2180" userDrawn="1">
          <p15:clr>
            <a:srgbClr val="A4A3A4"/>
          </p15:clr>
        </p15:guide>
        <p15:guide id="4" pos="250" userDrawn="1">
          <p15:clr>
            <a:srgbClr val="A4A3A4"/>
          </p15:clr>
        </p15:guide>
        <p15:guide id="6" pos="2505" userDrawn="1">
          <p15:clr>
            <a:srgbClr val="A4A3A4"/>
          </p15:clr>
        </p15:guide>
        <p15:guide id="7" orient="horz" pos="67" userDrawn="1">
          <p15:clr>
            <a:srgbClr val="A4A3A4"/>
          </p15:clr>
        </p15:guide>
        <p15:guide id="8" orient="horz" pos="4695" userDrawn="1">
          <p15:clr>
            <a:srgbClr val="A4A3A4"/>
          </p15:clr>
        </p15:guide>
        <p15:guide id="9" orient="horz" pos="3595" userDrawn="1">
          <p15:clr>
            <a:srgbClr val="A4A3A4"/>
          </p15:clr>
        </p15:guide>
        <p15:guide id="10" orient="horz" pos="4128" userDrawn="1">
          <p15:clr>
            <a:srgbClr val="A4A3A4"/>
          </p15:clr>
        </p15:guide>
        <p15:guide id="11" orient="horz" pos="975" userDrawn="1">
          <p15:clr>
            <a:srgbClr val="A4A3A4"/>
          </p15:clr>
        </p15:guide>
        <p15:guide id="12" orient="horz" pos="739" userDrawn="1">
          <p15:clr>
            <a:srgbClr val="A4A3A4"/>
          </p15:clr>
        </p15:guide>
        <p15:guide id="13" orient="horz" pos="2217" userDrawn="1">
          <p15:clr>
            <a:srgbClr val="A4A3A4"/>
          </p15:clr>
        </p15:guide>
        <p15:guide id="15" orient="horz" pos="1231" userDrawn="1">
          <p15:clr>
            <a:srgbClr val="A4A3A4"/>
          </p15:clr>
        </p15:guide>
        <p15:guide id="16" orient="horz" pos="1478" userDrawn="1">
          <p15:clr>
            <a:srgbClr val="A4A3A4"/>
          </p15:clr>
        </p15:guide>
        <p15:guide id="17" orient="horz" pos="2710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orient="horz" pos="1724" userDrawn="1">
          <p15:clr>
            <a:srgbClr val="A4A3A4"/>
          </p15:clr>
        </p15:guide>
        <p15:guide id="20" orient="horz" pos="2381" userDrawn="1">
          <p15:clr>
            <a:srgbClr val="A4A3A4"/>
          </p15:clr>
        </p15:guide>
        <p15:guide id="22" orient="horz" pos="2545" userDrawn="1">
          <p15:clr>
            <a:srgbClr val="A4A3A4"/>
          </p15:clr>
        </p15:guide>
        <p15:guide id="23" orient="horz" pos="3629" userDrawn="1">
          <p15:clr>
            <a:srgbClr val="A4A3A4"/>
          </p15:clr>
        </p15:guide>
        <p15:guide id="24" orient="horz" pos="4162" userDrawn="1">
          <p15:clr>
            <a:srgbClr val="A4A3A4"/>
          </p15:clr>
        </p15:guide>
        <p15:guide id="25" pos="6326" userDrawn="1">
          <p15:clr>
            <a:srgbClr val="A4A3A4"/>
          </p15:clr>
        </p15:guide>
        <p15:guide id="26" orient="horz" userDrawn="1">
          <p15:clr>
            <a:srgbClr val="A4A3A4"/>
          </p15:clr>
        </p15:guide>
        <p15:guide id="29" pos="1722" userDrawn="1">
          <p15:clr>
            <a:srgbClr val="A4A3A4"/>
          </p15:clr>
        </p15:guide>
        <p15:guide id="30" pos="3289" userDrawn="1">
          <p15:clr>
            <a:srgbClr val="A4A3A4"/>
          </p15:clr>
        </p15:guide>
        <p15:guide id="31" orient="horz" pos="4751" userDrawn="1">
          <p15:clr>
            <a:srgbClr val="A4A3A4"/>
          </p15:clr>
        </p15:guide>
        <p15:guide id="32" pos="45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FAB"/>
    <a:srgbClr val="FA6705"/>
    <a:srgbClr val="0F8B48"/>
    <a:srgbClr val="2C9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6405"/>
  </p:normalViewPr>
  <p:slideViewPr>
    <p:cSldViewPr snapToGrid="0" snapToObjects="1" showGuides="1">
      <p:cViewPr varScale="1">
        <p:scale>
          <a:sx n="88" d="100"/>
          <a:sy n="88" d="100"/>
        </p:scale>
        <p:origin x="208" y="824"/>
      </p:cViewPr>
      <p:guideLst>
        <p:guide orient="horz" pos="1970"/>
        <p:guide pos="2180"/>
        <p:guide pos="250"/>
        <p:guide pos="2505"/>
        <p:guide orient="horz" pos="67"/>
        <p:guide orient="horz" pos="4695"/>
        <p:guide orient="horz" pos="3595"/>
        <p:guide orient="horz" pos="4128"/>
        <p:guide orient="horz" pos="975"/>
        <p:guide orient="horz" pos="739"/>
        <p:guide orient="horz" pos="2217"/>
        <p:guide orient="horz" pos="1231"/>
        <p:guide orient="horz" pos="1478"/>
        <p:guide orient="horz" pos="2710"/>
        <p:guide/>
        <p:guide orient="horz" pos="1724"/>
        <p:guide orient="horz" pos="2381"/>
        <p:guide orient="horz" pos="2545"/>
        <p:guide orient="horz" pos="3629"/>
        <p:guide orient="horz" pos="4162"/>
        <p:guide pos="6326"/>
        <p:guide orient="horz"/>
        <p:guide pos="1722"/>
        <p:guide pos="3289"/>
        <p:guide orient="horz" pos="4751"/>
        <p:guide pos="45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609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945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289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915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295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41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501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882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814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675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383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DEED-30D5-9A41-BA50-38A8D50A8531}" type="datetimeFigureOut">
              <a:rPr lang="it-IT" smtClean="0"/>
              <a:t>30/01/22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30ED2-3699-3049-B547-6829747462E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249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C0C8C4D-6CCD-6A42-A69E-A70104308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70" y="627192"/>
            <a:ext cx="2642635" cy="2554545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754E237C-1993-C04A-8CEA-3ABDF9A28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141" y="1707446"/>
            <a:ext cx="2438117" cy="66073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24E523-09B9-704B-AE77-24CA5E2318E2}"/>
              </a:ext>
            </a:extLst>
          </p:cNvPr>
          <p:cNvSpPr txBox="1"/>
          <p:nvPr/>
        </p:nvSpPr>
        <p:spPr>
          <a:xfrm>
            <a:off x="3160172" y="3207516"/>
            <a:ext cx="41190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Rounded MT Bold" panose="020F0704030504030204" pitchFamily="34" charset="77"/>
              </a:rPr>
              <a:t>La Asd Bridge Convivium </a:t>
            </a:r>
            <a:r>
              <a:rPr lang="en-GB" sz="2400" dirty="0" err="1">
                <a:latin typeface="Arial Rounded MT Bold" panose="020F0704030504030204" pitchFamily="34" charset="77"/>
              </a:rPr>
              <a:t>offre</a:t>
            </a:r>
            <a:r>
              <a:rPr lang="en-GB" sz="2400" dirty="0">
                <a:latin typeface="Arial Rounded MT Bold" panose="020F0704030504030204" pitchFamily="34" charset="77"/>
              </a:rPr>
              <a:t> a tutti </a:t>
            </a:r>
            <a:r>
              <a:rPr lang="en-GB" sz="2400" dirty="0" err="1">
                <a:latin typeface="Arial Rounded MT Bold" panose="020F0704030504030204" pitchFamily="34" charset="77"/>
              </a:rPr>
              <a:t>gli</a:t>
            </a:r>
            <a:r>
              <a:rPr lang="en-GB" sz="2400" dirty="0">
                <a:latin typeface="Arial Rounded MT Bold" panose="020F0704030504030204" pitchFamily="34" charset="77"/>
              </a:rPr>
              <a:t> </a:t>
            </a:r>
            <a:r>
              <a:rPr lang="en-GB" sz="2400" dirty="0" err="1">
                <a:latin typeface="Arial Rounded MT Bold" panose="020F0704030504030204" pitchFamily="34" charset="77"/>
              </a:rPr>
              <a:t>studenti</a:t>
            </a:r>
            <a:r>
              <a:rPr lang="en-GB" sz="2400" dirty="0">
                <a:latin typeface="Arial Rounded MT Bold" panose="020F0704030504030204" pitchFamily="34" charset="77"/>
              </a:rPr>
              <a:t> la </a:t>
            </a:r>
            <a:r>
              <a:rPr lang="en-GB" sz="2400" dirty="0" err="1">
                <a:latin typeface="Arial Rounded MT Bold" panose="020F0704030504030204" pitchFamily="34" charset="77"/>
              </a:rPr>
              <a:t>possibilità</a:t>
            </a:r>
            <a:r>
              <a:rPr lang="en-GB" sz="2400" dirty="0">
                <a:latin typeface="Arial Rounded MT Bold" panose="020F0704030504030204" pitchFamily="34" charset="77"/>
              </a:rPr>
              <a:t> di </a:t>
            </a:r>
            <a:r>
              <a:rPr lang="en-GB" sz="2400" dirty="0" err="1">
                <a:latin typeface="Arial Rounded MT Bold" panose="020F0704030504030204" pitchFamily="34" charset="77"/>
              </a:rPr>
              <a:t>frequentare</a:t>
            </a:r>
            <a:r>
              <a:rPr lang="en-GB" sz="2400" dirty="0">
                <a:latin typeface="Arial Rounded MT Bold" panose="020F0704030504030204" pitchFamily="34" charset="77"/>
              </a:rPr>
              <a:t> </a:t>
            </a:r>
          </a:p>
          <a:p>
            <a:r>
              <a:rPr lang="en-GB" sz="2400" dirty="0" err="1">
                <a:latin typeface="Arial Rounded MT Bold" panose="020F0704030504030204" pitchFamily="34" charset="77"/>
              </a:rPr>
              <a:t>Corsi</a:t>
            </a:r>
            <a:r>
              <a:rPr lang="en-GB" sz="2400" dirty="0">
                <a:latin typeface="Arial Rounded MT Bold" panose="020F0704030504030204" pitchFamily="34" charset="77"/>
              </a:rPr>
              <a:t> di </a:t>
            </a:r>
            <a:r>
              <a:rPr lang="en-GB" sz="2400" dirty="0" err="1">
                <a:latin typeface="Arial Rounded MT Bold" panose="020F0704030504030204" pitchFamily="34" charset="77"/>
              </a:rPr>
              <a:t>Avvicinamento</a:t>
            </a:r>
            <a:r>
              <a:rPr lang="en-GB" sz="2400" dirty="0">
                <a:latin typeface="Arial Rounded MT Bold" panose="020F0704030504030204" pitchFamily="34" charset="77"/>
              </a:rPr>
              <a:t> al Bridge .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E2AE4FB-604D-F147-BDBC-7C4183609CB7}"/>
              </a:ext>
            </a:extLst>
          </p:cNvPr>
          <p:cNvSpPr txBox="1"/>
          <p:nvPr/>
        </p:nvSpPr>
        <p:spPr>
          <a:xfrm>
            <a:off x="372921" y="5237227"/>
            <a:ext cx="7207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>
                <a:latin typeface="Arial Rounded MT Bold" panose="020F0704030504030204" pitchFamily="34" charset="77"/>
              </a:rPr>
              <a:t>Il Corso di primo </a:t>
            </a:r>
            <a:r>
              <a:rPr lang="en-GB" sz="1600" dirty="0" err="1">
                <a:latin typeface="Arial Rounded MT Bold" panose="020F0704030504030204" pitchFamily="34" charset="77"/>
              </a:rPr>
              <a:t>livello</a:t>
            </a:r>
            <a:r>
              <a:rPr lang="en-GB" sz="1600" dirty="0">
                <a:latin typeface="Arial Rounded MT Bold" panose="020F0704030504030204" pitchFamily="34" charset="77"/>
              </a:rPr>
              <a:t> </a:t>
            </a:r>
            <a:r>
              <a:rPr lang="en-GB" sz="1600" dirty="0" err="1">
                <a:latin typeface="Arial Rounded MT Bold" panose="020F0704030504030204" pitchFamily="34" charset="77"/>
              </a:rPr>
              <a:t>è</a:t>
            </a:r>
            <a:r>
              <a:rPr lang="en-GB" sz="1600" dirty="0">
                <a:latin typeface="Arial Rounded MT Bold" panose="020F0704030504030204" pitchFamily="34" charset="77"/>
              </a:rPr>
              <a:t> il  </a:t>
            </a:r>
            <a:r>
              <a:rPr lang="en-GB" sz="1600" b="1" dirty="0">
                <a:latin typeface="Arial Rounded MT Bold" panose="020F0704030504030204" pitchFamily="34" charset="77"/>
              </a:rPr>
              <a:t>Corso Fiori </a:t>
            </a:r>
            <a:r>
              <a:rPr lang="en-GB" sz="1600" dirty="0">
                <a:latin typeface="Arial Rounded MT Bold" panose="020F0704030504030204" pitchFamily="34" charset="77"/>
              </a:rPr>
              <a:t>ed ha un costo complessivo di 20 euro.</a:t>
            </a:r>
          </a:p>
          <a:p>
            <a:pPr algn="just"/>
            <a:r>
              <a:rPr lang="en-GB" sz="1600" dirty="0">
                <a:latin typeface="Arial Rounded MT Bold" panose="020F0704030504030204" pitchFamily="34" charset="77"/>
              </a:rPr>
              <a:t>Si compone di 12 incontri teorico-pratici di almeno 1 ora e 30 minuti.  </a:t>
            </a:r>
          </a:p>
          <a:p>
            <a:pPr algn="just"/>
            <a:r>
              <a:rPr lang="en-GB" sz="1600" dirty="0">
                <a:latin typeface="Arial Rounded MT Bold" panose="020F0704030504030204" pitchFamily="34" charset="77"/>
              </a:rPr>
              <a:t>Le lezioni saranno settimanali con possibilità di concordare giorni e orari per soddisfare le esigenze del maggior numero possibile di </a:t>
            </a:r>
            <a:r>
              <a:rPr lang="en-GB" sz="1600" dirty="0" err="1">
                <a:latin typeface="Arial Rounded MT Bold" panose="020F0704030504030204" pitchFamily="34" charset="77"/>
              </a:rPr>
              <a:t>iscritti</a:t>
            </a:r>
            <a:r>
              <a:rPr lang="en-GB" sz="1600" dirty="0">
                <a:latin typeface="Arial Rounded MT Bold" panose="020F0704030504030204" pitchFamily="34" charset="77"/>
              </a:rPr>
              <a:t>.</a:t>
            </a:r>
          </a:p>
          <a:p>
            <a:pPr algn="just"/>
            <a:r>
              <a:rPr lang="en-GB" sz="1600" dirty="0">
                <a:latin typeface="Arial Rounded MT Bold" panose="020F0704030504030204" pitchFamily="34" charset="77"/>
              </a:rPr>
              <a:t>Al fine di agevolare il più possibile l'avvicinamento a questa pratica sportiva, i </a:t>
            </a:r>
            <a:r>
              <a:rPr lang="en-GB" sz="1600" dirty="0" err="1">
                <a:latin typeface="Arial Rounded MT Bold" panose="020F0704030504030204" pitchFamily="34" charset="77"/>
              </a:rPr>
              <a:t>corsi</a:t>
            </a:r>
            <a:r>
              <a:rPr lang="en-GB" sz="1600" dirty="0">
                <a:latin typeface="Arial Rounded MT Bold" panose="020F0704030504030204" pitchFamily="34" charset="77"/>
              </a:rPr>
              <a:t> </a:t>
            </a:r>
            <a:r>
              <a:rPr lang="en-GB" sz="1600" dirty="0" err="1">
                <a:latin typeface="Arial Rounded MT Bold" panose="020F0704030504030204" pitchFamily="34" charset="77"/>
              </a:rPr>
              <a:t>potranno</a:t>
            </a:r>
            <a:r>
              <a:rPr lang="en-GB" sz="1600" dirty="0">
                <a:latin typeface="Arial Rounded MT Bold" panose="020F0704030504030204" pitchFamily="34" charset="77"/>
              </a:rPr>
              <a:t> </a:t>
            </a:r>
            <a:r>
              <a:rPr lang="en-GB" sz="1600" dirty="0" err="1">
                <a:latin typeface="Arial Rounded MT Bold" panose="020F0704030504030204" pitchFamily="34" charset="77"/>
              </a:rPr>
              <a:t>essere</a:t>
            </a:r>
            <a:r>
              <a:rPr lang="en-GB" sz="1600" dirty="0">
                <a:latin typeface="Arial Rounded MT Bold" panose="020F0704030504030204" pitchFamily="34" charset="77"/>
              </a:rPr>
              <a:t> tenuti </a:t>
            </a:r>
            <a:r>
              <a:rPr lang="en-GB" sz="1600" dirty="0" err="1">
                <a:latin typeface="Arial Rounded MT Bold" panose="020F0704030504030204" pitchFamily="34" charset="77"/>
              </a:rPr>
              <a:t>anche</a:t>
            </a:r>
            <a:r>
              <a:rPr lang="en-GB" sz="1600" dirty="0">
                <a:latin typeface="Arial Rounded MT Bold" panose="020F0704030504030204" pitchFamily="34" charset="77"/>
              </a:rPr>
              <a:t> in </a:t>
            </a:r>
            <a:r>
              <a:rPr lang="en-GB" sz="1600" dirty="0" err="1">
                <a:latin typeface="Arial Rounded MT Bold" panose="020F0704030504030204" pitchFamily="34" charset="77"/>
              </a:rPr>
              <a:t>sedi</a:t>
            </a:r>
            <a:r>
              <a:rPr lang="en-GB" sz="1600" dirty="0">
                <a:latin typeface="Arial Rounded MT Bold" panose="020F0704030504030204" pitchFamily="34" charset="77"/>
              </a:rPr>
              <a:t> diverse dal </a:t>
            </a:r>
            <a:r>
              <a:rPr lang="en-GB" sz="1600" dirty="0" err="1">
                <a:latin typeface="Arial Rounded MT Bold" panose="020F0704030504030204" pitchFamily="34" charset="77"/>
              </a:rPr>
              <a:t>Circolo</a:t>
            </a:r>
            <a:r>
              <a:rPr lang="en-GB" sz="1600" dirty="0">
                <a:latin typeface="Arial Rounded MT Bold" panose="020F0704030504030204" pitchFamily="34" charset="77"/>
              </a:rPr>
              <a:t> del Bridge</a:t>
            </a:r>
            <a:r>
              <a:rPr lang="en-GB" sz="1600">
                <a:latin typeface="Arial Rounded MT Bold" panose="020F0704030504030204" pitchFamily="34" charset="77"/>
              </a:rPr>
              <a:t>. </a:t>
            </a:r>
            <a:endParaRPr lang="en-GB" sz="1600" dirty="0">
              <a:latin typeface="Arial Rounded MT Bold" panose="020F0704030504030204" pitchFamily="34" charset="77"/>
            </a:endParaRPr>
          </a:p>
          <a:p>
            <a:pPr algn="just"/>
            <a:endParaRPr lang="en-GB" sz="1600" dirty="0">
              <a:latin typeface="Arial Rounded MT Bold" panose="020F0704030504030204" pitchFamily="34" charset="77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9684ADC-E50E-284C-8100-3F0F21F22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172" y="3181737"/>
            <a:ext cx="2408353" cy="137023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03F4073-9590-094D-B075-82659DC35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75" y="3257550"/>
            <a:ext cx="2513758" cy="1885319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B503ABB-3667-F048-8BE2-D745E22E9CF0}"/>
              </a:ext>
            </a:extLst>
          </p:cNvPr>
          <p:cNvSpPr txBox="1"/>
          <p:nvPr/>
        </p:nvSpPr>
        <p:spPr>
          <a:xfrm>
            <a:off x="7604408" y="4695655"/>
            <a:ext cx="2742446" cy="40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4" dirty="0">
                <a:latin typeface="Arial Rounded MT Bold" panose="020F0704030504030204" pitchFamily="34" charset="77"/>
              </a:rPr>
              <a:t>Il Circolo si trova in Via Sgroppillo 131, San Gregorio zona Cerza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7449469-EB7D-9840-9D8A-31C62A0C89A7}"/>
              </a:ext>
            </a:extLst>
          </p:cNvPr>
          <p:cNvSpPr txBox="1"/>
          <p:nvPr/>
        </p:nvSpPr>
        <p:spPr>
          <a:xfrm>
            <a:off x="4377192" y="1460680"/>
            <a:ext cx="3203262" cy="49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607" b="1" dirty="0">
              <a:solidFill>
                <a:srgbClr val="FF000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9333279-1AE2-3348-8067-76D424B605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172" y="5444543"/>
            <a:ext cx="2438117" cy="1852543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607C3F1-0677-6146-8501-EDB11D6DE792}"/>
              </a:ext>
            </a:extLst>
          </p:cNvPr>
          <p:cNvSpPr txBox="1"/>
          <p:nvPr/>
        </p:nvSpPr>
        <p:spPr>
          <a:xfrm>
            <a:off x="7619289" y="5040073"/>
            <a:ext cx="2438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Rounded MT Bold" panose="020F0704030504030204" pitchFamily="34" charset="77"/>
              </a:rPr>
              <a:t>Info e </a:t>
            </a:r>
            <a:r>
              <a:rPr lang="en-GB" sz="1200" dirty="0" err="1">
                <a:latin typeface="Arial Rounded MT Bold" panose="020F0704030504030204" pitchFamily="34" charset="77"/>
              </a:rPr>
              <a:t>Contatti</a:t>
            </a:r>
            <a:r>
              <a:rPr lang="en-GB" sz="1200" dirty="0">
                <a:latin typeface="Arial Rounded MT Bold" panose="020F0704030504030204" pitchFamily="34" charset="77"/>
              </a:rPr>
              <a:t> : 349 7461882</a:t>
            </a:r>
          </a:p>
        </p:txBody>
      </p:sp>
    </p:spTree>
    <p:extLst>
      <p:ext uri="{BB962C8B-B14F-4D97-AF65-F5344CB8AC3E}">
        <p14:creationId xmlns:p14="http://schemas.microsoft.com/office/powerpoint/2010/main" val="3499672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6189</TotalTime>
  <Words>119</Words>
  <Application>Microsoft Macintosh PowerPoint</Application>
  <PresentationFormat>Personalizzato</PresentationFormat>
  <Paragraphs>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Tema di Office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Microsoft Office User</dc:creator>
  <cp:keywords/>
  <dc:description/>
  <cp:lastModifiedBy>Microsoft Office User</cp:lastModifiedBy>
  <cp:revision>87</cp:revision>
  <cp:lastPrinted>2021-11-09T20:24:06Z</cp:lastPrinted>
  <dcterms:created xsi:type="dcterms:W3CDTF">2021-08-16T09:07:18Z</dcterms:created>
  <dcterms:modified xsi:type="dcterms:W3CDTF">2022-01-30T15:30:34Z</dcterms:modified>
  <cp:category/>
</cp:coreProperties>
</file>